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51"/>
    <a:srgbClr val="008F00"/>
    <a:srgbClr val="4077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444"/>
    <p:restoredTop sz="94912"/>
  </p:normalViewPr>
  <p:slideViewPr>
    <p:cSldViewPr snapToGrid="0" snapToObjects="1">
      <p:cViewPr>
        <p:scale>
          <a:sx n="36" d="100"/>
          <a:sy n="36" d="100"/>
        </p:scale>
        <p:origin x="27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48EB4-D4DE-8945-93BA-788B612EE66F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66F84-110C-184F-A5B3-24BD0F17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5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7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ounded Rectangle 92"/>
          <p:cNvSpPr/>
          <p:nvPr/>
        </p:nvSpPr>
        <p:spPr>
          <a:xfrm>
            <a:off x="17000535" y="40234249"/>
            <a:ext cx="15589569" cy="19109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07129" y="37047708"/>
            <a:ext cx="1576300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figure shows the monthly distribution of the number of MODIS detections within 4km of each HMS fire (all fires 2006 – 2015, n=670,000).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Box plots show the 2.5, 25, 50, 75, and 97.5 percentile values for a given month.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percentage in the titles show the percentage of HMS fires that have no corresponding MODIS detections.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percentage could be thought of as the added value of the HMS for a given region, fires that would not be included in an air quality forecasts without the help of the human analysts. </a:t>
            </a:r>
            <a:endParaRPr lang="en-US" sz="3800" dirty="0"/>
          </a:p>
        </p:txBody>
      </p:sp>
      <p:sp>
        <p:nvSpPr>
          <p:cNvPr id="68" name="Rounded Rectangle 67"/>
          <p:cNvSpPr/>
          <p:nvPr/>
        </p:nvSpPr>
        <p:spPr>
          <a:xfrm>
            <a:off x="17042129" y="25019458"/>
            <a:ext cx="15547976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17776823" y="5081278"/>
            <a:ext cx="14796241" cy="1015663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2918400" cy="4572000"/>
          </a:xfrm>
          <a:prstGeom prst="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8324" y="0"/>
            <a:ext cx="31965780" cy="3714750"/>
          </a:xfrm>
        </p:spPr>
        <p:txBody>
          <a:bodyPr>
            <a:noAutofit/>
          </a:bodyPr>
          <a:lstStyle/>
          <a:p>
            <a:pPr algn="l"/>
            <a:r>
              <a:rPr lang="en-US" sz="11000" b="1" dirty="0" smtClean="0">
                <a:solidFill>
                  <a:schemeClr val="bg1"/>
                </a:solidFill>
              </a:rPr>
              <a:t>What r</a:t>
            </a:r>
            <a:r>
              <a:rPr lang="en-US" sz="11000" b="1" dirty="0" smtClean="0">
                <a:solidFill>
                  <a:schemeClr val="bg1"/>
                </a:solidFill>
              </a:rPr>
              <a:t>elationships are there </a:t>
            </a:r>
            <a:r>
              <a:rPr lang="en-US" sz="11000" b="1" dirty="0" smtClean="0">
                <a:solidFill>
                  <a:schemeClr val="bg1"/>
                </a:solidFill>
              </a:rPr>
              <a:t>between </a:t>
            </a:r>
            <a:r>
              <a:rPr lang="en-US" sz="11000" b="1" dirty="0" smtClean="0">
                <a:solidFill>
                  <a:schemeClr val="bg1"/>
                </a:solidFill>
              </a:rPr>
              <a:t>MODIS fire detections </a:t>
            </a:r>
            <a:r>
              <a:rPr lang="en-US" sz="11000" b="1" dirty="0" smtClean="0">
                <a:solidFill>
                  <a:schemeClr val="bg1"/>
                </a:solidFill>
              </a:rPr>
              <a:t>and fires that trigger NWS smoke </a:t>
            </a:r>
            <a:r>
              <a:rPr lang="en-US" sz="11000" b="1" dirty="0" smtClean="0">
                <a:solidFill>
                  <a:schemeClr val="bg1"/>
                </a:solidFill>
              </a:rPr>
              <a:t>forecasts?</a:t>
            </a:r>
            <a:endParaRPr lang="en-US" sz="110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462" y="5081278"/>
            <a:ext cx="11700003" cy="12493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6000" b="1" dirty="0" smtClean="0">
                <a:solidFill>
                  <a:srgbClr val="009051"/>
                </a:solidFill>
              </a:rPr>
              <a:t>Steven </a:t>
            </a:r>
            <a:r>
              <a:rPr lang="en-US" sz="6000" b="1" dirty="0" smtClean="0">
                <a:solidFill>
                  <a:srgbClr val="009051"/>
                </a:solidFill>
              </a:rPr>
              <a:t>Brey </a:t>
            </a:r>
            <a:r>
              <a:rPr lang="en-US" sz="6000" b="1" dirty="0" smtClean="0"/>
              <a:t>| sjbrey@colostate.edu</a:t>
            </a:r>
          </a:p>
        </p:txBody>
      </p:sp>
      <p:sp>
        <p:nvSpPr>
          <p:cNvPr id="7" name="Triangle 6"/>
          <p:cNvSpPr/>
          <p:nvPr/>
        </p:nvSpPr>
        <p:spPr>
          <a:xfrm flipV="1">
            <a:off x="682622" y="4549714"/>
            <a:ext cx="1089027" cy="646621"/>
          </a:xfrm>
          <a:prstGeom prst="triangl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09" t="23844" r="18923" b="31943"/>
          <a:stretch/>
        </p:blipFill>
        <p:spPr>
          <a:xfrm>
            <a:off x="315305" y="5253895"/>
            <a:ext cx="2024720" cy="2595447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682622" y="8341072"/>
            <a:ext cx="15235403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16" name="Oval 15"/>
          <p:cNvSpPr>
            <a:spLocks/>
          </p:cNvSpPr>
          <p:nvPr/>
        </p:nvSpPr>
        <p:spPr>
          <a:xfrm flipH="1">
            <a:off x="42542" y="7932188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644291" y="8398632"/>
            <a:ext cx="142737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Introduction to HMS fires and MODIS detections 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5305" y="9676547"/>
            <a:ext cx="15329957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National Environmental Satellite, Data, and Information Service  (NESDIS) Hazard Mapping System (HMS) shows the locations of fires that satellite analysist have confirmed produce smoke.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These HMS fires are usually detected using visible satellite imagery and are the fires used to initialized the National Weather Service (NWS) smoke forecasts. Each fire is assigned a time stamp, location, and duration of observed smoke production.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work compares HMS fires to the MODIS 1km pixels Active Fire Product (hereafter simply “MODIS”). This </a:t>
            </a:r>
            <a:r>
              <a:rPr lang="en-US" sz="3800" dirty="0"/>
              <a:t>work </a:t>
            </a:r>
            <a:r>
              <a:rPr lang="en-US" sz="3800" dirty="0" smtClean="0"/>
              <a:t>explores links between MODIS and HMS fires on a regional basis to help gain insights on the utility of the HMS in different regions.</a:t>
            </a:r>
            <a:endParaRPr lang="en-US" sz="5400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0" y="42785714"/>
            <a:ext cx="32918400" cy="1105485"/>
          </a:xfrm>
          <a:prstGeom prst="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FFFF"/>
                </a:solidFill>
              </a:rPr>
              <a:t>Code and data available </a:t>
            </a:r>
            <a:r>
              <a:rPr lang="en-US" dirty="0" smtClean="0">
                <a:solidFill>
                  <a:srgbClr val="FFFFFF"/>
                </a:solidFill>
              </a:rPr>
              <a:t>| </a:t>
            </a:r>
            <a:r>
              <a:rPr lang="en-US" b="1" dirty="0" smtClean="0">
                <a:solidFill>
                  <a:srgbClr val="FFFFFF"/>
                </a:solidFill>
              </a:rPr>
              <a:t>http</a:t>
            </a:r>
            <a:r>
              <a:rPr lang="en-US" b="1" dirty="0">
                <a:solidFill>
                  <a:srgbClr val="FFFFFF"/>
                </a:solidFill>
              </a:rPr>
              <a:t>://</a:t>
            </a:r>
            <a:r>
              <a:rPr lang="en-US" b="1" dirty="0" err="1">
                <a:solidFill>
                  <a:srgbClr val="FFFFFF"/>
                </a:solidFill>
              </a:rPr>
              <a:t>atmos.colostate.edu</a:t>
            </a:r>
            <a:r>
              <a:rPr lang="en-US" b="1" dirty="0">
                <a:solidFill>
                  <a:srgbClr val="FFFFFF"/>
                </a:solidFill>
              </a:rPr>
              <a:t>/~</a:t>
            </a:r>
            <a:r>
              <a:rPr lang="en-US" b="1" dirty="0" err="1">
                <a:solidFill>
                  <a:srgbClr val="FFFFFF"/>
                </a:solidFill>
              </a:rPr>
              <a:t>sjbrey</a:t>
            </a:r>
            <a:r>
              <a:rPr lang="en-US" b="1" dirty="0">
                <a:solidFill>
                  <a:srgbClr val="FFFFFF"/>
                </a:solidFill>
              </a:rPr>
              <a:t>/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7098239" y="38505941"/>
            <a:ext cx="15474825" cy="1342712"/>
          </a:xfrm>
          <a:prstGeom prst="roundRect">
            <a:avLst/>
          </a:prstGeom>
          <a:noFill/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8427824" y="5021951"/>
            <a:ext cx="14145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HMS duration is proportional to MODIS FRP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1" y="21864639"/>
            <a:ext cx="15271879" cy="15271879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>
          <a:xfrm>
            <a:off x="568324" y="20986715"/>
            <a:ext cx="15349701" cy="1118544"/>
          </a:xfrm>
          <a:prstGeom prst="roundRect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051"/>
              </a:solidFill>
            </a:endParaRPr>
          </a:p>
        </p:txBody>
      </p:sp>
      <p:sp>
        <p:nvSpPr>
          <p:cNvPr id="31" name="Oval 30"/>
          <p:cNvSpPr>
            <a:spLocks/>
          </p:cNvSpPr>
          <p:nvPr/>
        </p:nvSpPr>
        <p:spPr>
          <a:xfrm flipH="1">
            <a:off x="127654" y="20635087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771649" y="20986715"/>
            <a:ext cx="13830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HMS detects many fires MODIS misses</a:t>
            </a:r>
            <a:endParaRPr lang="en-US" sz="60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54" y="16244712"/>
            <a:ext cx="7295197" cy="44923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5223" y="5981160"/>
            <a:ext cx="2034418" cy="203626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483462" y="5907375"/>
            <a:ext cx="115821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Colorado State University </a:t>
            </a:r>
            <a:endParaRPr lang="en-US" sz="6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483462" y="6733472"/>
            <a:ext cx="7315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/>
              <a:t>Fort </a:t>
            </a:r>
            <a:r>
              <a:rPr lang="en-US" sz="6000" b="1" dirty="0" smtClean="0"/>
              <a:t>Collins, Colorado</a:t>
            </a:r>
            <a:endParaRPr lang="en-US" sz="6000" b="1" dirty="0"/>
          </a:p>
        </p:txBody>
      </p:sp>
      <p:sp>
        <p:nvSpPr>
          <p:cNvPr id="34" name="Rounded Rectangle 33"/>
          <p:cNvSpPr/>
          <p:nvPr/>
        </p:nvSpPr>
        <p:spPr>
          <a:xfrm>
            <a:off x="7422851" y="16357188"/>
            <a:ext cx="8179097" cy="3796969"/>
          </a:xfrm>
          <a:prstGeom prst="roundRect">
            <a:avLst/>
          </a:prstGeom>
          <a:noFill/>
          <a:ln w="6350"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iangle 34"/>
          <p:cNvSpPr/>
          <p:nvPr/>
        </p:nvSpPr>
        <p:spPr>
          <a:xfrm rot="5400000" flipV="1">
            <a:off x="7038759" y="18246409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437578" y="16699422"/>
            <a:ext cx="82076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map shows the 9 regions used in this analysis, which closely resemble EPA regional offices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The colors used in this map are used throughout figures in this poster. </a:t>
            </a:r>
            <a:endParaRPr lang="en-US" sz="3800" dirty="0"/>
          </a:p>
        </p:txBody>
      </p:sp>
      <p:sp>
        <p:nvSpPr>
          <p:cNvPr id="38" name="Rounded Rectangle 37"/>
          <p:cNvSpPr/>
          <p:nvPr/>
        </p:nvSpPr>
        <p:spPr>
          <a:xfrm>
            <a:off x="277319" y="36974952"/>
            <a:ext cx="15800995" cy="5389158"/>
          </a:xfrm>
          <a:prstGeom prst="roundRect">
            <a:avLst/>
          </a:prstGeom>
          <a:noFill/>
          <a:ln w="6350"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7858102" y="36142066"/>
            <a:ext cx="155888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800" b="1" dirty="0" smtClean="0"/>
              <a:t>Month</a:t>
            </a:r>
            <a:endParaRPr lang="en-US" sz="3800" b="1" dirty="0"/>
          </a:p>
        </p:txBody>
      </p:sp>
      <p:sp>
        <p:nvSpPr>
          <p:cNvPr id="43" name="Triangle 42"/>
          <p:cNvSpPr/>
          <p:nvPr/>
        </p:nvSpPr>
        <p:spPr>
          <a:xfrm rot="10800000" flipV="1">
            <a:off x="1067767" y="36718846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 rot="16200000">
            <a:off x="-2430816" y="29180479"/>
            <a:ext cx="64775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MODIS detections / per HMS fire</a:t>
            </a:r>
            <a:endParaRPr lang="en-US" sz="3600" b="1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625" y="6122022"/>
            <a:ext cx="15270480" cy="15270480"/>
          </a:xfrm>
          <a:prstGeom prst="rect">
            <a:avLst/>
          </a:prstGeom>
        </p:spPr>
      </p:pic>
      <p:sp>
        <p:nvSpPr>
          <p:cNvPr id="52" name="Oval 51"/>
          <p:cNvSpPr>
            <a:spLocks/>
          </p:cNvSpPr>
          <p:nvPr/>
        </p:nvSpPr>
        <p:spPr>
          <a:xfrm flipH="1">
            <a:off x="16584419" y="4729650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17319625" y="21845993"/>
            <a:ext cx="1532659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plot shows the relationship between the duration of HMS fires and the mean fire radiative power (FRP) of MODIS detections within 4 km </a:t>
            </a:r>
          </a:p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In general, FRP is bigger for longer lasting HMS fires, but the proportionality changes by region (</a:t>
            </a:r>
            <a:r>
              <a:rPr lang="en-US" sz="3800" i="1" dirty="0" smtClean="0"/>
              <a:t>e.g. </a:t>
            </a:r>
            <a:r>
              <a:rPr lang="en-US" sz="3800" dirty="0" smtClean="0"/>
              <a:t>FRP is much higher in the west)</a:t>
            </a:r>
            <a:endParaRPr lang="en-US" sz="3800" dirty="0"/>
          </a:p>
        </p:txBody>
      </p:sp>
      <p:sp>
        <p:nvSpPr>
          <p:cNvPr id="58" name="Rounded Rectangle 57"/>
          <p:cNvSpPr/>
          <p:nvPr/>
        </p:nvSpPr>
        <p:spPr>
          <a:xfrm>
            <a:off x="17098239" y="21845993"/>
            <a:ext cx="15547976" cy="2593113"/>
          </a:xfrm>
          <a:prstGeom prst="roundRect">
            <a:avLst/>
          </a:prstGeom>
          <a:noFill/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17776823" y="21601022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16200000">
            <a:off x="14283834" y="13062295"/>
            <a:ext cx="523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Fire Radiative Power (FRP)</a:t>
            </a:r>
            <a:endParaRPr lang="en-US" sz="3600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22882488" y="21185487"/>
            <a:ext cx="4695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HMS Fire Duration (</a:t>
            </a:r>
            <a:r>
              <a:rPr lang="en-US" sz="3600" b="1" dirty="0" err="1" smtClean="0"/>
              <a:t>hrs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79"/>
          <a:stretch/>
        </p:blipFill>
        <p:spPr>
          <a:xfrm>
            <a:off x="17263624" y="25867836"/>
            <a:ext cx="15270480" cy="4431689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17241707" y="38566440"/>
            <a:ext cx="15348398" cy="1261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§"/>
            </a:pPr>
            <a:r>
              <a:rPr lang="en-US" sz="3800" dirty="0" smtClean="0"/>
              <a:t>This figure shows the MODIS fire detection confidence is generally high for MODIS detections within 4 km of HMS fires. </a:t>
            </a:r>
            <a:endParaRPr lang="en-US" sz="3800" dirty="0"/>
          </a:p>
        </p:txBody>
      </p:sp>
      <p:sp>
        <p:nvSpPr>
          <p:cNvPr id="65" name="Triangle 64"/>
          <p:cNvSpPr/>
          <p:nvPr/>
        </p:nvSpPr>
        <p:spPr>
          <a:xfrm rot="10800000" flipV="1">
            <a:off x="17679341" y="38248531"/>
            <a:ext cx="544514" cy="253124"/>
          </a:xfrm>
          <a:prstGeom prst="triangle">
            <a:avLst/>
          </a:prstGeom>
          <a:solidFill>
            <a:schemeClr val="bg1"/>
          </a:solidFill>
          <a:ln>
            <a:solidFill>
              <a:srgbClr val="00905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8425078" y="25006122"/>
            <a:ext cx="141090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MODIS confidence is high when near HMS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9" name="Oval 68"/>
          <p:cNvSpPr>
            <a:spLocks/>
          </p:cNvSpPr>
          <p:nvPr/>
        </p:nvSpPr>
        <p:spPr>
          <a:xfrm flipH="1">
            <a:off x="16584419" y="24655186"/>
            <a:ext cx="1843406" cy="1847088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9358043" y="6851006"/>
            <a:ext cx="2620873" cy="1490066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19567259" y="7661908"/>
            <a:ext cx="218801" cy="21913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9567259" y="8070831"/>
            <a:ext cx="218801" cy="2194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riangle 72"/>
          <p:cNvSpPr/>
          <p:nvPr/>
        </p:nvSpPr>
        <p:spPr>
          <a:xfrm>
            <a:off x="19572049" y="8448345"/>
            <a:ext cx="219456" cy="219456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20000068" y="7544428"/>
            <a:ext cx="19788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6, 7, 8, 9, 10</a:t>
            </a:r>
            <a:endParaRPr lang="en-US" sz="2600" dirty="0"/>
          </a:p>
        </p:txBody>
      </p:sp>
      <p:sp>
        <p:nvSpPr>
          <p:cNvPr id="75" name="TextBox 74"/>
          <p:cNvSpPr txBox="1"/>
          <p:nvPr/>
        </p:nvSpPr>
        <p:spPr>
          <a:xfrm>
            <a:off x="19995276" y="7927122"/>
            <a:ext cx="1673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3, 4, 5</a:t>
            </a:r>
            <a:endParaRPr lang="en-US" sz="2600" dirty="0"/>
          </a:p>
        </p:txBody>
      </p:sp>
      <p:sp>
        <p:nvSpPr>
          <p:cNvPr id="76" name="TextBox 75"/>
          <p:cNvSpPr txBox="1"/>
          <p:nvPr/>
        </p:nvSpPr>
        <p:spPr>
          <a:xfrm>
            <a:off x="19995276" y="8309816"/>
            <a:ext cx="19836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11, 12, 1, 2</a:t>
            </a:r>
            <a:endParaRPr lang="en-US" sz="2600" dirty="0"/>
          </a:p>
        </p:txBody>
      </p:sp>
      <p:sp>
        <p:nvSpPr>
          <p:cNvPr id="78" name="TextBox 77"/>
          <p:cNvSpPr txBox="1"/>
          <p:nvPr/>
        </p:nvSpPr>
        <p:spPr>
          <a:xfrm>
            <a:off x="19453205" y="7130785"/>
            <a:ext cx="2525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Month Legend </a:t>
            </a:r>
            <a:endParaRPr lang="en-US" sz="2800" b="1" dirty="0"/>
          </a:p>
        </p:txBody>
      </p:sp>
      <p:sp>
        <p:nvSpPr>
          <p:cNvPr id="82" name="Rectangle 81"/>
          <p:cNvSpPr/>
          <p:nvPr/>
        </p:nvSpPr>
        <p:spPr>
          <a:xfrm>
            <a:off x="19071344" y="3538559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24240475" y="3531886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24432843" y="3024081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29289014" y="35368700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19167736" y="30240816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29413342" y="30265733"/>
            <a:ext cx="2093495" cy="471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04" b="5013"/>
          <a:stretch/>
        </p:blipFill>
        <p:spPr>
          <a:xfrm>
            <a:off x="17319625" y="33883395"/>
            <a:ext cx="15270480" cy="4135562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98" b="36968"/>
          <a:stretch/>
        </p:blipFill>
        <p:spPr>
          <a:xfrm>
            <a:off x="17341541" y="30090757"/>
            <a:ext cx="15270480" cy="4235117"/>
          </a:xfrm>
          <a:prstGeom prst="rect">
            <a:avLst/>
          </a:prstGeom>
        </p:spPr>
      </p:pic>
      <p:sp>
        <p:nvSpPr>
          <p:cNvPr id="90" name="TextBox 89"/>
          <p:cNvSpPr txBox="1"/>
          <p:nvPr/>
        </p:nvSpPr>
        <p:spPr>
          <a:xfrm>
            <a:off x="22995944" y="37859610"/>
            <a:ext cx="5009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Mean MODIS Confidence</a:t>
            </a:r>
            <a:endParaRPr lang="en-US" sz="3600" b="1" dirty="0"/>
          </a:p>
        </p:txBody>
      </p:sp>
      <p:sp>
        <p:nvSpPr>
          <p:cNvPr id="91" name="TextBox 90"/>
          <p:cNvSpPr txBox="1"/>
          <p:nvPr/>
        </p:nvSpPr>
        <p:spPr>
          <a:xfrm rot="16200000">
            <a:off x="15223419" y="31899561"/>
            <a:ext cx="4278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Number of HMS Fires</a:t>
            </a:r>
            <a:endParaRPr lang="en-US" sz="3600" b="1" dirty="0"/>
          </a:p>
        </p:txBody>
      </p:sp>
      <p:sp>
        <p:nvSpPr>
          <p:cNvPr id="92" name="TextBox 91"/>
          <p:cNvSpPr txBox="1"/>
          <p:nvPr/>
        </p:nvSpPr>
        <p:spPr>
          <a:xfrm>
            <a:off x="17039493" y="40352027"/>
            <a:ext cx="1553357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i="1" dirty="0"/>
              <a:t>We acknowledge the use of data and imagery from LANCE FIRMS operated by the NASA/GSFC/Earth Science Data and Information System (ESDIS) with funding provided by </a:t>
            </a:r>
            <a:r>
              <a:rPr lang="en-US" sz="3300" i="1" dirty="0" smtClean="0"/>
              <a:t>NASA/HQ.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76899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5653</TotalTime>
  <Words>479</Words>
  <Application>Microsoft Macintosh PowerPoint</Application>
  <PresentationFormat>Custom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Wingdings</vt:lpstr>
      <vt:lpstr>Arial</vt:lpstr>
      <vt:lpstr>Office Theme</vt:lpstr>
      <vt:lpstr>What relationships are there between MODIS fire detections and fires that trigger NWS smoke forecasts?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Insights on the relationship between MODIS and VIIRS hotspot detections and NWS smoke forecasts</dc:title>
  <dc:creator>Brey,Steven</dc:creator>
  <cp:lastModifiedBy>Brey,Steven</cp:lastModifiedBy>
  <cp:revision>115</cp:revision>
  <cp:lastPrinted>2017-05-08T16:04:07Z</cp:lastPrinted>
  <dcterms:created xsi:type="dcterms:W3CDTF">2017-05-04T17:26:48Z</dcterms:created>
  <dcterms:modified xsi:type="dcterms:W3CDTF">2017-05-08T16:21:02Z</dcterms:modified>
</cp:coreProperties>
</file>

<file path=docProps/thumbnail.jpeg>
</file>